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3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4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35"/>
  </p:notesMasterIdLst>
  <p:handoutMasterIdLst>
    <p:handoutMasterId r:id="rId36"/>
  </p:handoutMasterIdLst>
  <p:sldIdLst>
    <p:sldId id="490" r:id="rId16"/>
    <p:sldId id="894" r:id="rId17"/>
    <p:sldId id="906" r:id="rId18"/>
    <p:sldId id="877" r:id="rId19"/>
    <p:sldId id="878" r:id="rId20"/>
    <p:sldId id="907" r:id="rId21"/>
    <p:sldId id="908" r:id="rId22"/>
    <p:sldId id="896" r:id="rId23"/>
    <p:sldId id="897" r:id="rId24"/>
    <p:sldId id="898" r:id="rId25"/>
    <p:sldId id="900" r:id="rId26"/>
    <p:sldId id="901" r:id="rId27"/>
    <p:sldId id="899" r:id="rId28"/>
    <p:sldId id="873" r:id="rId29"/>
    <p:sldId id="909" r:id="rId30"/>
    <p:sldId id="902" r:id="rId31"/>
    <p:sldId id="903" r:id="rId32"/>
    <p:sldId id="905" r:id="rId33"/>
    <p:sldId id="914" r:id="rId34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1207C9A-8E85-6D45-8F0A-796A87C1ECDF}">
          <p14:sldIdLst>
            <p14:sldId id="490"/>
          </p14:sldIdLst>
        </p14:section>
        <p14:section name="DiverSE" id="{49CF65C7-9C75-0C43-AD64-D2A7F3EF8A8A}">
          <p14:sldIdLst>
            <p14:sldId id="894"/>
            <p14:sldId id="906"/>
            <p14:sldId id="877"/>
            <p14:sldId id="878"/>
            <p14:sldId id="907"/>
            <p14:sldId id="908"/>
            <p14:sldId id="896"/>
            <p14:sldId id="897"/>
            <p14:sldId id="898"/>
            <p14:sldId id="900"/>
            <p14:sldId id="901"/>
            <p14:sldId id="899"/>
            <p14:sldId id="873"/>
            <p14:sldId id="909"/>
            <p14:sldId id="902"/>
            <p14:sldId id="903"/>
            <p14:sldId id="905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6" autoAdjust="0"/>
    <p:restoredTop sz="94876" autoAdjust="0"/>
  </p:normalViewPr>
  <p:slideViewPr>
    <p:cSldViewPr snapToObjects="1" showGuides="1">
      <p:cViewPr>
        <p:scale>
          <a:sx n="142" d="100"/>
          <a:sy n="142" d="100"/>
        </p:scale>
        <p:origin x="121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8234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281057E4-CB44-E14A-8A2B-DDA4A39E585A}" type="presOf" srcId="{B24EBBB9-ADE7-1C4A-9775-E989D41113A5}" destId="{755E187B-CD4E-9A4C-BC66-AE1A5981608C}" srcOrd="0" destOrd="0" presId="urn:microsoft.com/office/officeart/2009/3/layout/CircleRelationship"/>
    <dgm:cxn modelId="{0113325F-BDD3-D147-82E0-401E42230A76}" type="presOf" srcId="{D8EBB446-E7B8-5F40-B8CE-22584519F4D6}" destId="{EBCDF5C2-1460-8245-BB43-161B7E066277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7E278A1A-F0F1-2146-A4DD-B17CC5A97D34}" type="presParOf" srcId="{EBCDF5C2-1460-8245-BB43-161B7E066277}" destId="{755E187B-CD4E-9A4C-BC66-AE1A5981608C}" srcOrd="0" destOrd="0" presId="urn:microsoft.com/office/officeart/2009/3/layout/CircleRelationship"/>
    <dgm:cxn modelId="{D6D50DCF-D149-FE4F-BBFD-FFFBFF921463}" type="presParOf" srcId="{EBCDF5C2-1460-8245-BB43-161B7E066277}" destId="{BBB571C7-244D-ED42-AC76-D606D1489EC2}" srcOrd="1" destOrd="0" presId="urn:microsoft.com/office/officeart/2009/3/layout/CircleRelationship"/>
    <dgm:cxn modelId="{F7E56599-DD1B-5F48-B295-D6AF685490D2}" type="presParOf" srcId="{EBCDF5C2-1460-8245-BB43-161B7E066277}" destId="{8CEB0E52-6ED4-D44A-9E7B-71EAB3537B07}" srcOrd="2" destOrd="0" presId="urn:microsoft.com/office/officeart/2009/3/layout/CircleRelationship"/>
    <dgm:cxn modelId="{7F9FFEF0-E723-B547-81B0-2EA1EEFC2B95}" type="presParOf" srcId="{EBCDF5C2-1460-8245-BB43-161B7E066277}" destId="{0A800CB3-EECF-6B44-8F66-11CB59CCB006}" srcOrd="3" destOrd="0" presId="urn:microsoft.com/office/officeart/2009/3/layout/CircleRelationship"/>
    <dgm:cxn modelId="{D266F70A-341F-2443-B146-3F3E548E1896}" type="presParOf" srcId="{EBCDF5C2-1460-8245-BB43-161B7E066277}" destId="{8FC4AE95-7B53-9F4F-B5B3-A30C235D3540}" srcOrd="4" destOrd="0" presId="urn:microsoft.com/office/officeart/2009/3/layout/CircleRelationship"/>
    <dgm:cxn modelId="{97578430-7F1F-744D-83BC-E85242459EF7}" type="presParOf" srcId="{EBCDF5C2-1460-8245-BB43-161B7E066277}" destId="{0D8E3D26-7E83-8741-BE41-BC263BEFA0FC}" srcOrd="5" destOrd="0" presId="urn:microsoft.com/office/officeart/2009/3/layout/CircleRelationship"/>
    <dgm:cxn modelId="{BB72EB45-CC61-FE49-A0A0-275B39EC10E5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 lIns="0" rIns="0"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9171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36E25A5E-90EF-754E-AC42-E895C119CA38}" type="presOf" srcId="{B24EBBB9-ADE7-1C4A-9775-E989D41113A5}" destId="{755E187B-CD4E-9A4C-BC66-AE1A5981608C}" srcOrd="0" destOrd="0" presId="urn:microsoft.com/office/officeart/2009/3/layout/CircleRelationship"/>
    <dgm:cxn modelId="{15FD9177-8166-324E-87B0-C6155E93CDA6}" type="presOf" srcId="{D8EBB446-E7B8-5F40-B8CE-22584519F4D6}" destId="{EBCDF5C2-1460-8245-BB43-161B7E066277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B403F593-12BB-044E-9E50-CB852D09245F}" type="presParOf" srcId="{EBCDF5C2-1460-8245-BB43-161B7E066277}" destId="{755E187B-CD4E-9A4C-BC66-AE1A5981608C}" srcOrd="0" destOrd="0" presId="urn:microsoft.com/office/officeart/2009/3/layout/CircleRelationship"/>
    <dgm:cxn modelId="{1418BED7-2C70-944F-B6CE-A7CC54C07F07}" type="presParOf" srcId="{EBCDF5C2-1460-8245-BB43-161B7E066277}" destId="{BBB571C7-244D-ED42-AC76-D606D1489EC2}" srcOrd="1" destOrd="0" presId="urn:microsoft.com/office/officeart/2009/3/layout/CircleRelationship"/>
    <dgm:cxn modelId="{8C10BD92-9FF6-5F4B-94AD-2DFE1E34BDFF}" type="presParOf" srcId="{EBCDF5C2-1460-8245-BB43-161B7E066277}" destId="{8CEB0E52-6ED4-D44A-9E7B-71EAB3537B07}" srcOrd="2" destOrd="0" presId="urn:microsoft.com/office/officeart/2009/3/layout/CircleRelationship"/>
    <dgm:cxn modelId="{25A82ACB-390D-174C-AB27-3D41DDAB4DF8}" type="presParOf" srcId="{EBCDF5C2-1460-8245-BB43-161B7E066277}" destId="{0A800CB3-EECF-6B44-8F66-11CB59CCB006}" srcOrd="3" destOrd="0" presId="urn:microsoft.com/office/officeart/2009/3/layout/CircleRelationship"/>
    <dgm:cxn modelId="{1F5F7A75-9F28-174C-A73F-F1A041CAB3EC}" type="presParOf" srcId="{EBCDF5C2-1460-8245-BB43-161B7E066277}" destId="{8FC4AE95-7B53-9F4F-B5B3-A30C235D3540}" srcOrd="4" destOrd="0" presId="urn:microsoft.com/office/officeart/2009/3/layout/CircleRelationship"/>
    <dgm:cxn modelId="{A69CD18D-D986-4E46-9EB2-020B6F417561}" type="presParOf" srcId="{EBCDF5C2-1460-8245-BB43-161B7E066277}" destId="{0D8E3D26-7E83-8741-BE41-BC263BEFA0FC}" srcOrd="5" destOrd="0" presId="urn:microsoft.com/office/officeart/2009/3/layout/CircleRelationship"/>
    <dgm:cxn modelId="{439FD595-0770-F04C-85C1-89150B60F0D5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9480" y="124399"/>
          <a:ext cx="2954995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12229" y="524258"/>
        <a:ext cx="2089497" cy="1930690"/>
      </dsp:txXfrm>
    </dsp:sp>
    <dsp:sp modelId="{BBB571C7-244D-ED42-AC76-D606D1489EC2}">
      <dsp:nvSpPr>
        <dsp:cNvPr id="0" name=""/>
        <dsp:cNvSpPr/>
      </dsp:nvSpPr>
      <dsp:spPr>
        <a:xfrm>
          <a:off x="1949847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0883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297750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45873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3089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0069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3084" y="124399"/>
          <a:ext cx="2980576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3820" rIns="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09579" y="524258"/>
        <a:ext cx="2107586" cy="1930690"/>
      </dsp:txXfrm>
    </dsp:sp>
    <dsp:sp modelId="{BBB571C7-244D-ED42-AC76-D606D1489EC2}">
      <dsp:nvSpPr>
        <dsp:cNvPr id="0" name=""/>
        <dsp:cNvSpPr/>
      </dsp:nvSpPr>
      <dsp:spPr>
        <a:xfrm>
          <a:off x="1956243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7278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304146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52269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9484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6464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Social Coordination in the </a:t>
            </a:r>
            <a:r>
              <a:rPr lang="fr-FR" dirty="0" err="1" smtClean="0"/>
              <a:t>Globalization</a:t>
            </a:r>
            <a:r>
              <a:rPr lang="fr-FR" dirty="0" smtClean="0"/>
              <a:t> of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piece of complex</a:t>
            </a:r>
            <a:r>
              <a:rPr lang="en-US" baseline="0" dirty="0" smtClean="0"/>
              <a:t> </a:t>
            </a:r>
            <a:r>
              <a:rPr lang="en-US" dirty="0" smtClean="0"/>
              <a:t>software integrates different perspectives from these stakeholders</a:t>
            </a:r>
          </a:p>
          <a:p>
            <a:endParaRPr lang="en-US" dirty="0" smtClean="0"/>
          </a:p>
          <a:p>
            <a:r>
              <a:rPr lang="en-US" dirty="0" smtClean="0"/>
              <a:t>Physics, communications, Pilots -&gt; HCI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699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positionnement</a:t>
            </a:r>
            <a:r>
              <a:rPr lang="en-US" baseline="0" dirty="0" smtClean="0"/>
              <a:t> avec la co-simulation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7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364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32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05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99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0.jpe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jpe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0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0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.pn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e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e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jpe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BD9D2D-04E2-47AB-BA1D-308FB01BEE8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85059" y="155523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2" y="1643729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71B86B-382E-478A-88E5-AB0B5CA9A4D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CD03587-6801-43A8-B092-B4DA8C13C3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6FEFD86-46FA-40FC-931F-483FD2AC6A3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E4C5E5-3519-4D98-90E5-93323A72C5B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29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3/28/17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5909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theme" Target="../theme/theme10.xml"/><Relationship Id="rId14" Type="http://schemas.openxmlformats.org/officeDocument/2006/relationships/image" Target="../media/image19.jpeg"/><Relationship Id="rId1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theme" Target="../theme/theme11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Relationship Id="rId14" Type="http://schemas.openxmlformats.org/officeDocument/2006/relationships/theme" Target="../theme/theme12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57.xml"/><Relationship Id="rId14" Type="http://schemas.openxmlformats.org/officeDocument/2006/relationships/theme" Target="../theme/theme13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4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0.xml"/><Relationship Id="rId14" Type="http://schemas.openxmlformats.org/officeDocument/2006/relationships/theme" Target="../theme/theme14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7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3.xml"/><Relationship Id="rId14" Type="http://schemas.openxmlformats.org/officeDocument/2006/relationships/theme" Target="../theme/theme1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8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theme" Target="../theme/theme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14" Type="http://schemas.openxmlformats.org/officeDocument/2006/relationships/image" Target="../media/image11.jpeg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theme" Target="../theme/theme7.xml"/><Relationship Id="rId14" Type="http://schemas.openxmlformats.org/officeDocument/2006/relationships/image" Target="../media/image13.jpeg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theme" Target="../theme/theme8.xml"/><Relationship Id="rId14" Type="http://schemas.openxmlformats.org/officeDocument/2006/relationships/image" Target="../media/image15.jpeg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theme" Target="../theme/theme9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7" r:id="rId6"/>
    <p:sldLayoutId id="2147485988" r:id="rId7"/>
    <p:sldLayoutId id="2147485989" r:id="rId8"/>
    <p:sldLayoutId id="2147485990" r:id="rId9"/>
    <p:sldLayoutId id="2147485991" r:id="rId10"/>
    <p:sldLayoutId id="2147485992" r:id="rId11"/>
    <p:sldLayoutId id="214748599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Automating the Formalization of Product Comparison Matrices</a:t>
            </a:r>
            <a:endParaRPr lang="fr-FR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  <p:sldLayoutId id="2147486170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tiff"/><Relationship Id="rId5" Type="http://schemas.openxmlformats.org/officeDocument/2006/relationships/image" Target="../media/image54.tif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1.png"/><Relationship Id="rId3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http://gemoc.org/studio-download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4.tif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59.png"/><Relationship Id="rId3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61.png"/><Relationship Id="rId3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6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63.png"/><Relationship Id="rId3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64.jpeg"/><Relationship Id="rId3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diagramData" Target="../diagrams/data2.xml"/><Relationship Id="rId16" Type="http://schemas.openxmlformats.org/officeDocument/2006/relationships/diagramLayout" Target="../diagrams/layout2.xml"/><Relationship Id="rId17" Type="http://schemas.openxmlformats.org/officeDocument/2006/relationships/diagramQuickStyle" Target="../diagrams/quickStyle2.xml"/><Relationship Id="rId18" Type="http://schemas.openxmlformats.org/officeDocument/2006/relationships/diagramColors" Target="../diagrams/colors2.xml"/><Relationship Id="rId19" Type="http://schemas.microsoft.com/office/2007/relationships/diagramDrawing" Target="../diagrams/drawing2.xml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fr-FR" sz="2000" dirty="0" err="1"/>
              <a:t>Barais</a:t>
            </a:r>
            <a:r>
              <a:rPr lang="fr-FR" sz="2000" dirty="0"/>
              <a:t>, </a:t>
            </a:r>
            <a:r>
              <a:rPr lang="fr-FR" sz="2000" dirty="0" err="1"/>
              <a:t>Combemale</a:t>
            </a:r>
            <a:r>
              <a:rPr lang="fr-FR" sz="2000" dirty="0"/>
              <a:t>, </a:t>
            </a:r>
            <a:r>
              <a:rPr lang="de-DE" sz="2000" u="sng" kern="1200" dirty="0" err="1"/>
              <a:t>Vojtisek</a:t>
            </a:r>
            <a:r>
              <a:rPr lang="de-DE" sz="2000" kern="1200" dirty="0"/>
              <a:t>, </a:t>
            </a:r>
            <a:r>
              <a:rPr lang="fr-FR" sz="2000" u="sng" dirty="0" err="1"/>
              <a:t>Wortmann</a:t>
            </a:r>
            <a:endParaRPr lang="fr-FR" sz="2000" u="sng" dirty="0"/>
          </a:p>
          <a:p>
            <a:r>
              <a:rPr lang="fr-FR" sz="2000" dirty="0" err="1"/>
              <a:t>Inria</a:t>
            </a:r>
            <a:r>
              <a:rPr lang="fr-FR" sz="2000" dirty="0"/>
              <a:t> &amp; </a:t>
            </a:r>
            <a:r>
              <a:rPr lang="fr-FR" sz="2000" dirty="0" err="1"/>
              <a:t>Univ</a:t>
            </a:r>
            <a:r>
              <a:rPr lang="fr-FR" sz="2000" dirty="0"/>
              <a:t>. Rennes 1</a:t>
            </a:r>
          </a:p>
          <a:p>
            <a:r>
              <a:rPr lang="fr-FR" sz="1600" i="1" dirty="0"/>
              <a:t>http://</a:t>
            </a:r>
            <a:r>
              <a:rPr lang="fr-FR" sz="1600" i="1" dirty="0" err="1"/>
              <a:t>diverse.irisa.fr</a:t>
            </a:r>
            <a:r>
              <a:rPr lang="fr-FR" sz="1600" i="1"/>
              <a:t>/ </a:t>
            </a:r>
            <a:br>
              <a:rPr lang="fr-FR" sz="1600" i="1"/>
            </a:br>
            <a:endParaRPr lang="fr-FR" sz="1600" i="1" dirty="0"/>
          </a:p>
        </p:txBody>
      </p:sp>
      <p:pic>
        <p:nvPicPr>
          <p:cNvPr id="1026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772816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3000" dirty="0" smtClean="0"/>
              <a:t>The GEMOC Initiative</a:t>
            </a:r>
          </a:p>
          <a:p>
            <a:r>
              <a:rPr lang="fr-FR" sz="1600" dirty="0" smtClean="0"/>
              <a:t>ICSA </a:t>
            </a:r>
            <a:r>
              <a:rPr lang="fr-FR" sz="1600" dirty="0" err="1" smtClean="0"/>
              <a:t>Conference</a:t>
            </a:r>
            <a:r>
              <a:rPr lang="en-US" sz="1600" i="1" dirty="0" smtClean="0"/>
              <a:t>, April, 2017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GEMOC </a:t>
            </a:r>
            <a:r>
              <a:rPr lang="fr-FR" dirty="0" err="1" smtClean="0"/>
              <a:t>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82" name="Image 81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86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1" y="1124744"/>
            <a:ext cx="8608695" cy="4744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2492896"/>
            <a:ext cx="1189612" cy="28426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891" y="2414515"/>
            <a:ext cx="1008113" cy="23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GEMOC </a:t>
            </a:r>
            <a:r>
              <a:rPr lang="fr-FR" dirty="0" err="1" smtClean="0"/>
              <a:t>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82" name="Image 81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86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5" y="908720"/>
            <a:ext cx="6303947" cy="511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6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GEMOC </a:t>
            </a:r>
            <a:r>
              <a:rPr lang="fr-FR" dirty="0" smtClean="0"/>
              <a:t>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8"/>
            <a:ext cx="8559640" cy="4896544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Workshop series at MODELS (since 2013)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Organization of 2 </a:t>
            </a:r>
            <a:r>
              <a:rPr lang="en-US" sz="2800" kern="0" dirty="0" err="1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Dagstuhl</a:t>
            </a: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seminars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Organization of 1 </a:t>
            </a:r>
            <a:r>
              <a:rPr lang="en-US" sz="2800" kern="0" dirty="0" err="1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Bellairs</a:t>
            </a: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workshop</a:t>
            </a:r>
            <a:endParaRPr lang="en-US" sz="28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Etc.</a:t>
            </a: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GEMOC </a:t>
            </a:r>
            <a:r>
              <a:rPr lang="fr-FR" dirty="0" smtClean="0"/>
              <a:t>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6" name="Espace réservé du contenu 4"/>
          <p:cNvSpPr txBox="1">
            <a:spLocks/>
          </p:cNvSpPr>
          <p:nvPr/>
        </p:nvSpPr>
        <p:spPr>
          <a:xfrm>
            <a:off x="0" y="5301210"/>
            <a:ext cx="3385020" cy="824433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b="1" i="1" kern="0" dirty="0" smtClean="0"/>
              <a:t>Design and compose your executable DSMLs</a:t>
            </a: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2372409" y="4012935"/>
            <a:ext cx="4252973" cy="640201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4270" tIns="32135" rIns="64270" bIns="3213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600" b="1" dirty="0">
                <a:solidFill>
                  <a:srgbClr val="FF0000"/>
                </a:solidFill>
                <a:latin typeface="Abadi MT Condensed Extra Bold"/>
                <a:ea typeface="ヒラギノ角ゴ ProN W3"/>
                <a:cs typeface="Abadi MT Condensed Extra Bold"/>
                <a:sym typeface="Helvetica Neue Light" charset="0"/>
                <a:hlinkClick r:id="rId4"/>
              </a:rPr>
              <a:t>http://gemoc.org/studio</a:t>
            </a:r>
            <a:endParaRPr lang="fr-FR" sz="2600" b="1" dirty="0">
              <a:solidFill>
                <a:srgbClr val="FF0000"/>
              </a:solidFill>
              <a:latin typeface="Abadi MT Condensed Extra Bold"/>
              <a:ea typeface="ヒラギノ角ゴ ProN W3"/>
              <a:cs typeface="Abadi MT Condensed Extra Bold"/>
              <a:sym typeface="Helvetica Neue Light" charset="0"/>
            </a:endParaRPr>
          </a:p>
          <a:p>
            <a:pPr algn="ctr"/>
            <a:endParaRPr lang="fr-FR" sz="2600" b="1" dirty="0">
              <a:solidFill>
                <a:srgbClr val="FF0000"/>
              </a:solidFill>
              <a:latin typeface="Abadi MT Condensed Extra Bold"/>
              <a:ea typeface="ヒラギノ角ゴ ProN W3" charset="0"/>
              <a:cs typeface="Abadi MT Condensed Extra Bold"/>
              <a:sym typeface="Helvetica Neue Light" charset="0"/>
            </a:endParaRPr>
          </a:p>
        </p:txBody>
      </p:sp>
      <p:pic>
        <p:nvPicPr>
          <p:cNvPr id="18" name="Image 17" descr="IconeGemocStudio-tex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22" y="620690"/>
            <a:ext cx="2430289" cy="3023331"/>
          </a:xfrm>
          <a:prstGeom prst="rect">
            <a:avLst/>
          </a:prstGeom>
        </p:spPr>
      </p:pic>
      <p:pic>
        <p:nvPicPr>
          <p:cNvPr id="19" name="Image 18" descr="IconeGemocLangu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4" y="2904665"/>
            <a:ext cx="1837946" cy="1596949"/>
          </a:xfrm>
          <a:prstGeom prst="rect">
            <a:avLst/>
          </a:prstGeom>
        </p:spPr>
      </p:pic>
      <p:pic>
        <p:nvPicPr>
          <p:cNvPr id="20" name="Image 19" descr="IconeGemocMode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45" y="2752772"/>
            <a:ext cx="1424381" cy="17720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22811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Language</a:t>
            </a:r>
            <a:r>
              <a:rPr lang="fr-FR" sz="2200" b="1" i="1" dirty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 </a:t>
            </a: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574744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Modeling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3" name="Flèche vers le bas 22"/>
          <p:cNvSpPr/>
          <p:nvPr/>
        </p:nvSpPr>
        <p:spPr bwMode="auto">
          <a:xfrm rot="18721453">
            <a:off x="5675288" y="2850394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4" name="Flèche vers le bas 23"/>
          <p:cNvSpPr/>
          <p:nvPr/>
        </p:nvSpPr>
        <p:spPr bwMode="auto">
          <a:xfrm rot="3068346">
            <a:off x="2831871" y="2900607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5148065" y="5231634"/>
            <a:ext cx="4032449" cy="894009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b="1" i="1" kern="0" dirty="0" smtClean="0"/>
              <a:t>Edit and debug</a:t>
            </a:r>
          </a:p>
          <a:p>
            <a:pPr marL="0" indent="0" algn="ctr">
              <a:lnSpc>
                <a:spcPct val="100000"/>
              </a:lnSpc>
            </a:pPr>
            <a:r>
              <a:rPr lang="en-US" b="1" i="1" kern="0" dirty="0" smtClean="0"/>
              <a:t>your heterogeneous models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9819" y="891899"/>
            <a:ext cx="3039915" cy="71438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6804248" y="1575583"/>
            <a:ext cx="2304256" cy="557273"/>
          </a:xfrm>
          <a:prstGeom prst="rect">
            <a:avLst/>
          </a:prstGeom>
          <a:noFill/>
        </p:spPr>
        <p:txBody>
          <a:bodyPr wrap="square" lIns="64210" tIns="32102" rIns="64210" bIns="32102" rtlCol="0">
            <a:spAutoFit/>
          </a:bodyPr>
          <a:lstStyle/>
          <a:p>
            <a:pPr algn="r"/>
            <a:r>
              <a:rPr lang="fr-FR" sz="1600" b="1" dirty="0" err="1" smtClean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Research</a:t>
            </a:r>
            <a:r>
              <a:rPr lang="fr-FR" sz="1600" b="1" dirty="0" smtClean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 Consortium</a:t>
            </a:r>
          </a:p>
          <a:p>
            <a:pPr algn="r"/>
            <a:r>
              <a:rPr lang="fr-FR" sz="1600" b="1" i="1" dirty="0" err="1" smtClean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Soon</a:t>
            </a:r>
            <a:r>
              <a:rPr lang="fr-FR" sz="1600" b="1" i="1" dirty="0" smtClean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!</a:t>
            </a:r>
            <a:endParaRPr lang="fr-FR" sz="16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163" descr="executableDS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732786"/>
            <a:ext cx="6091486" cy="429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8538" y="6488113"/>
            <a:ext cx="525462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b="1" dirty="0">
                <a:solidFill>
                  <a:srgbClr val="FFFFFF"/>
                </a:solidFill>
                <a:ea typeface="ＭＳ Ｐゴシック" charset="0"/>
                <a:cs typeface="Arial"/>
              </a:rPr>
              <a:t>- </a:t>
            </a:r>
            <a:fld id="{CCD8A327-4A42-4F42-8894-A6F43B7F265B}" type="slidenum">
              <a:rPr lang="fr-FR" b="1">
                <a:solidFill>
                  <a:srgbClr val="FFFFFF"/>
                </a:solidFill>
                <a:ea typeface="ＭＳ Ｐゴシック" charset="0"/>
                <a:cs typeface="Arial"/>
              </a:rPr>
              <a:pPr>
                <a:defRPr/>
              </a:pPr>
              <a:t>14</a:t>
            </a:fld>
            <a:endParaRPr lang="fr-FR" b="1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pic>
        <p:nvPicPr>
          <p:cNvPr id="7" name="Image 6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059832" y="5923988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http://</a:t>
            </a:r>
            <a:r>
              <a:rPr lang="fr-FR" b="1" dirty="0" err="1">
                <a:solidFill>
                  <a:srgbClr val="000000"/>
                </a:solidFill>
              </a:rPr>
              <a:t>gemoc.org</a:t>
            </a:r>
            <a:r>
              <a:rPr lang="fr-FR" b="1" dirty="0">
                <a:solidFill>
                  <a:srgbClr val="000000"/>
                </a:solidFill>
              </a:rPr>
              <a:t>/studio/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67544" y="5157192"/>
            <a:ext cx="8352928" cy="738650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Benoit Combemale, Julien </a:t>
            </a:r>
            <a:r>
              <a:rPr lang="fr-FR" sz="1400" dirty="0" err="1">
                <a:solidFill>
                  <a:srgbClr val="000000"/>
                </a:solidFill>
              </a:rPr>
              <a:t>Deantoni</a:t>
            </a:r>
            <a:r>
              <a:rPr lang="fr-FR" sz="1400" dirty="0">
                <a:solidFill>
                  <a:srgbClr val="000000"/>
                </a:solidFill>
              </a:rPr>
              <a:t>, Olivier </a:t>
            </a:r>
            <a:r>
              <a:rPr lang="fr-FR" sz="1400" dirty="0" err="1">
                <a:solidFill>
                  <a:srgbClr val="000000"/>
                </a:solidFill>
              </a:rPr>
              <a:t>Barais</a:t>
            </a:r>
            <a:r>
              <a:rPr lang="fr-FR" sz="1400" dirty="0">
                <a:solidFill>
                  <a:srgbClr val="000000"/>
                </a:solidFill>
              </a:rPr>
              <a:t>, Arnaud Blouin, Erwan </a:t>
            </a:r>
            <a:r>
              <a:rPr lang="fr-FR" sz="1400" dirty="0" err="1">
                <a:solidFill>
                  <a:srgbClr val="000000"/>
                </a:solidFill>
              </a:rPr>
              <a:t>Bousse</a:t>
            </a:r>
            <a:r>
              <a:rPr lang="fr-FR" sz="1400" dirty="0">
                <a:solidFill>
                  <a:srgbClr val="000000"/>
                </a:solidFill>
              </a:rPr>
              <a:t>, Cédric Brun, Thomas </a:t>
            </a:r>
            <a:r>
              <a:rPr lang="fr-FR" sz="1400" dirty="0" err="1">
                <a:solidFill>
                  <a:srgbClr val="000000"/>
                </a:solidFill>
              </a:rPr>
              <a:t>Degueule</a:t>
            </a:r>
            <a:r>
              <a:rPr lang="fr-FR" sz="1400" dirty="0">
                <a:solidFill>
                  <a:srgbClr val="000000"/>
                </a:solidFill>
              </a:rPr>
              <a:t> and Didier </a:t>
            </a:r>
            <a:r>
              <a:rPr lang="fr-FR" sz="1400" dirty="0" err="1">
                <a:solidFill>
                  <a:srgbClr val="000000"/>
                </a:solidFill>
              </a:rPr>
              <a:t>Vojtisek</a:t>
            </a:r>
            <a:r>
              <a:rPr lang="fr-FR" sz="1400" dirty="0">
                <a:solidFill>
                  <a:srgbClr val="000000"/>
                </a:solidFill>
              </a:rPr>
              <a:t>, "A Solution to the TTC'15 Model </a:t>
            </a:r>
            <a:r>
              <a:rPr lang="fr-FR" sz="1400" dirty="0" err="1">
                <a:solidFill>
                  <a:srgbClr val="000000"/>
                </a:solidFill>
              </a:rPr>
              <a:t>Execution</a:t>
            </a:r>
            <a:r>
              <a:rPr lang="fr-FR" sz="1400" dirty="0">
                <a:solidFill>
                  <a:srgbClr val="000000"/>
                </a:solidFill>
              </a:rPr>
              <a:t> Case </a:t>
            </a:r>
            <a:r>
              <a:rPr lang="fr-FR" sz="1400" dirty="0" err="1">
                <a:solidFill>
                  <a:srgbClr val="000000"/>
                </a:solidFill>
              </a:rPr>
              <a:t>Using</a:t>
            </a:r>
            <a:r>
              <a:rPr lang="fr-FR" sz="1400" dirty="0">
                <a:solidFill>
                  <a:srgbClr val="000000"/>
                </a:solidFill>
              </a:rPr>
              <a:t> the GEMOC Studio," In 8th Transformation </a:t>
            </a:r>
            <a:r>
              <a:rPr lang="fr-FR" sz="1400" dirty="0" err="1">
                <a:solidFill>
                  <a:srgbClr val="000000"/>
                </a:solidFill>
              </a:rPr>
              <a:t>Tool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Contest</a:t>
            </a:r>
            <a:r>
              <a:rPr lang="fr-FR" sz="1400" dirty="0">
                <a:solidFill>
                  <a:srgbClr val="000000"/>
                </a:solidFill>
              </a:rPr>
              <a:t> (</a:t>
            </a:r>
            <a:r>
              <a:rPr lang="fr-FR" sz="1400" dirty="0" smtClean="0">
                <a:solidFill>
                  <a:srgbClr val="000000"/>
                </a:solidFill>
              </a:rPr>
              <a:t>TTC)</a:t>
            </a:r>
            <a:r>
              <a:rPr lang="fr-FR" sz="1400" dirty="0">
                <a:solidFill>
                  <a:srgbClr val="000000"/>
                </a:solidFill>
              </a:rPr>
              <a:t>, 2015. </a:t>
            </a:r>
            <a:r>
              <a:rPr lang="fr-FR" sz="1400" b="1" dirty="0" err="1">
                <a:solidFill>
                  <a:srgbClr val="000000"/>
                </a:solidFill>
              </a:rPr>
              <a:t>Overall</a:t>
            </a:r>
            <a:r>
              <a:rPr lang="fr-FR" sz="1400" b="1" dirty="0">
                <a:solidFill>
                  <a:srgbClr val="000000"/>
                </a:solidFill>
              </a:rPr>
              <a:t> </a:t>
            </a:r>
            <a:r>
              <a:rPr lang="fr-FR" sz="1400" b="1" dirty="0" smtClean="0">
                <a:solidFill>
                  <a:srgbClr val="000000"/>
                </a:solidFill>
              </a:rPr>
              <a:t>Winner</a:t>
            </a:r>
            <a:endParaRPr lang="fr-FR" sz="1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323528" y="116632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fr-FR" kern="0" dirty="0" smtClean="0"/>
              <a:t>The GEMOC </a:t>
            </a:r>
            <a:r>
              <a:rPr lang="fr-FR" kern="0" dirty="0" smtClean="0"/>
              <a:t>Studio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31445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Breathe Life Into Your Designer!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8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200150"/>
            <a:ext cx="7404100" cy="4457700"/>
          </a:xfrm>
          <a:prstGeom prst="rect">
            <a:avLst/>
          </a:prstGeom>
        </p:spPr>
      </p:pic>
      <p:pic>
        <p:nvPicPr>
          <p:cNvPr id="7" name="Image 6" descr="Capture d’écran 2012-10-12 à 23.2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3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149964" y="5939988"/>
            <a:ext cx="494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cs typeface="Arial"/>
              </a:rPr>
              <a:t>https://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github.com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gemoc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activitydiagram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0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5797"/>
            <a:ext cx="8519898" cy="4648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gray">
          <a:xfrm>
            <a:off x="323528" y="116632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fr-FR" kern="0" dirty="0" err="1" smtClean="0"/>
              <a:t>Debugging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139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7" y="908720"/>
            <a:ext cx="8744831" cy="4978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149964" y="5949280"/>
            <a:ext cx="494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cs typeface="Arial"/>
              </a:rPr>
              <a:t>https://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github.com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gemoc</a:t>
            </a:r>
            <a:r>
              <a:rPr lang="fr-FR" b="1" dirty="0" smtClean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 smtClean="0">
                <a:solidFill>
                  <a:srgbClr val="000000"/>
                </a:solidFill>
                <a:cs typeface="Arial"/>
              </a:rPr>
              <a:t>arduinomodeling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323528" y="116632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fr-FR" kern="0" dirty="0" err="1" smtClean="0"/>
              <a:t>Arduino</a:t>
            </a:r>
            <a:r>
              <a:rPr lang="fr-FR" kern="0" dirty="0" smtClean="0"/>
              <a:t> Designer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2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d'écran 2015-06-18 22.32.1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" b="2933"/>
          <a:stretch/>
        </p:blipFill>
        <p:spPr>
          <a:xfrm>
            <a:off x="179512" y="789307"/>
            <a:ext cx="8721081" cy="5159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/>
              <a:t>18</a:t>
            </a:fld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149964" y="5949280"/>
            <a:ext cx="494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0000"/>
                </a:solidFill>
                <a:cs typeface="Arial"/>
              </a:rPr>
              <a:t>https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://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github.com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gemoc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farmingmodeling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2" name="Image 11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0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gray">
          <a:xfrm>
            <a:off x="323528" y="116632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fr-FR" kern="0" dirty="0" err="1" smtClean="0"/>
              <a:t>Farming</a:t>
            </a:r>
            <a:r>
              <a:rPr lang="fr-FR" kern="0" dirty="0" smtClean="0"/>
              <a:t> System </a:t>
            </a:r>
            <a:r>
              <a:rPr lang="fr-FR" kern="0" dirty="0" err="1" smtClean="0"/>
              <a:t>Modeling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650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Behavioral</a:t>
            </a:r>
            <a:r>
              <a:rPr lang="fr-FR" dirty="0" smtClean="0"/>
              <a:t> Model Coordination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19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5" name="Image 4" descr="screenshot-coffeemachine_croppe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5" y="984040"/>
            <a:ext cx="8792282" cy="448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338" y="148251"/>
            <a:ext cx="1311158" cy="58483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67544" y="5642098"/>
            <a:ext cx="8568952" cy="5232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Matias </a:t>
            </a:r>
            <a:r>
              <a:rPr lang="fr-FR" sz="1400" dirty="0" err="1">
                <a:solidFill>
                  <a:srgbClr val="000000"/>
                </a:solidFill>
              </a:rPr>
              <a:t>Ezequiel</a:t>
            </a:r>
            <a:r>
              <a:rPr lang="fr-FR" sz="1400" dirty="0">
                <a:solidFill>
                  <a:srgbClr val="000000"/>
                </a:solidFill>
              </a:rPr>
              <a:t> Vara Larsen, Julien </a:t>
            </a:r>
            <a:r>
              <a:rPr lang="fr-FR" sz="1400" dirty="0" err="1">
                <a:solidFill>
                  <a:srgbClr val="000000"/>
                </a:solidFill>
              </a:rPr>
              <a:t>Deantoni</a:t>
            </a:r>
            <a:r>
              <a:rPr lang="fr-FR" sz="1400" dirty="0">
                <a:solidFill>
                  <a:srgbClr val="000000"/>
                </a:solidFill>
              </a:rPr>
              <a:t>, Benoit Combemale, Frédéric </a:t>
            </a:r>
            <a:r>
              <a:rPr lang="fr-FR" sz="1400" dirty="0" smtClean="0">
                <a:solidFill>
                  <a:srgbClr val="000000"/>
                </a:solidFill>
              </a:rPr>
              <a:t>Mallet, "A </a:t>
            </a:r>
            <a:r>
              <a:rPr lang="fr-FR" sz="1400" dirty="0" err="1">
                <a:solidFill>
                  <a:srgbClr val="000000"/>
                </a:solidFill>
              </a:rPr>
              <a:t>Behavioral</a:t>
            </a:r>
            <a:r>
              <a:rPr lang="fr-FR" sz="1400" dirty="0">
                <a:solidFill>
                  <a:srgbClr val="000000"/>
                </a:solidFill>
              </a:rPr>
              <a:t> Coordination </a:t>
            </a:r>
            <a:r>
              <a:rPr lang="fr-FR" sz="1400" dirty="0" err="1">
                <a:solidFill>
                  <a:srgbClr val="000000"/>
                </a:solidFill>
              </a:rPr>
              <a:t>Operator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Language</a:t>
            </a:r>
            <a:r>
              <a:rPr lang="fr-FR" sz="1400" dirty="0">
                <a:solidFill>
                  <a:srgbClr val="000000"/>
                </a:solidFill>
              </a:rPr>
              <a:t> (</a:t>
            </a:r>
            <a:r>
              <a:rPr lang="fr-FR" sz="1400" dirty="0" err="1">
                <a:solidFill>
                  <a:srgbClr val="000000"/>
                </a:solidFill>
              </a:rPr>
              <a:t>BCOoL</a:t>
            </a:r>
            <a:r>
              <a:rPr lang="fr-FR" sz="1400" dirty="0" smtClean="0">
                <a:solidFill>
                  <a:srgbClr val="000000"/>
                </a:solidFill>
              </a:rPr>
              <a:t>)," </a:t>
            </a:r>
            <a:r>
              <a:rPr lang="fr-FR" sz="1400" dirty="0">
                <a:solidFill>
                  <a:srgbClr val="000000"/>
                </a:solidFill>
              </a:rPr>
              <a:t>In </a:t>
            </a:r>
            <a:r>
              <a:rPr lang="fr-FR" sz="1400" dirty="0" smtClean="0">
                <a:solidFill>
                  <a:srgbClr val="000000"/>
                </a:solidFill>
              </a:rPr>
              <a:t>MODELS 2015</a:t>
            </a:r>
            <a:endParaRPr lang="fr-FR" sz="1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17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5229200"/>
            <a:ext cx="8150994" cy="923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J-M. Favre, D.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Gasevic</a:t>
            </a:r>
            <a:r>
              <a:rPr lang="fr-FR" dirty="0">
                <a:solidFill>
                  <a:srgbClr val="000000"/>
                </a:solidFill>
                <a:cs typeface="Arial"/>
              </a:rPr>
              <a:t>, R.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Lämmel</a:t>
            </a:r>
            <a:r>
              <a:rPr lang="fr-FR" dirty="0">
                <a:solidFill>
                  <a:srgbClr val="000000"/>
                </a:solidFill>
                <a:cs typeface="Arial"/>
              </a:rPr>
              <a:t>, and E.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Pek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Empirical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analysis</a:t>
            </a:r>
            <a:r>
              <a:rPr lang="fr-FR" dirty="0">
                <a:solidFill>
                  <a:srgbClr val="000000"/>
                </a:solidFill>
                <a:cs typeface="Arial"/>
              </a:rPr>
              <a:t> in software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linguistics</a:t>
            </a:r>
            <a:r>
              <a:rPr lang="fr-FR" dirty="0">
                <a:solidFill>
                  <a:srgbClr val="000000"/>
                </a:solidFill>
                <a:cs typeface="Arial"/>
              </a:rPr>
              <a:t>,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 </a:t>
            </a:r>
            <a:r>
              <a:rPr lang="fr-FR" dirty="0">
                <a:solidFill>
                  <a:srgbClr val="000000"/>
                </a:solidFill>
                <a:cs typeface="Arial"/>
              </a:rPr>
              <a:t>In Software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Engineering, volume 6563 of LNCS, pages 316–326. Springer, 2011.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3528" y="162880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sz="5800" b="1" i="1" dirty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"Software languages are software too"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 smtClean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5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 smtClean="0"/>
              <a:t>Language</a:t>
            </a:r>
            <a:r>
              <a:rPr lang="fr-FR" dirty="0" smtClean="0"/>
              <a:t> Engineering (SLE)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968552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Application of systematic, disciplined, and measurable approaches to the development, deployment, use</a:t>
            </a:r>
            <a:r>
              <a:rPr lang="en-US" dirty="0"/>
              <a:t>, </a:t>
            </a:r>
            <a:r>
              <a:rPr lang="en-US" dirty="0" smtClean="0"/>
              <a:t>and maintenance of software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Various </a:t>
            </a:r>
            <a:r>
              <a:rPr lang="en-US" dirty="0"/>
              <a:t>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Grammar, </a:t>
            </a:r>
            <a:r>
              <a:rPr lang="en-US" dirty="0" err="1"/>
              <a:t>metamodel</a:t>
            </a:r>
            <a:r>
              <a:rPr lang="en-US" dirty="0"/>
              <a:t>, ontology, etc.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Supported by various kind of "</a:t>
            </a:r>
            <a:r>
              <a:rPr lang="en-US" sz="3200" b="1" dirty="0" smtClean="0"/>
              <a:t>language workbench</a:t>
            </a:r>
            <a:r>
              <a:rPr lang="en-US" dirty="0" smtClean="0"/>
              <a:t>"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Eclipse EMF, </a:t>
            </a:r>
            <a:r>
              <a:rPr lang="en-US" dirty="0" err="1" smtClean="0"/>
              <a:t>Xtext</a:t>
            </a:r>
            <a:r>
              <a:rPr lang="en-US" dirty="0" smtClean="0"/>
              <a:t>, Sirius, </a:t>
            </a:r>
            <a:r>
              <a:rPr lang="en-US" dirty="0" err="1" smtClean="0"/>
              <a:t>Melange</a:t>
            </a:r>
            <a:r>
              <a:rPr lang="en-US" dirty="0" smtClean="0"/>
              <a:t> (,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Jetbrain’s</a:t>
            </a:r>
            <a:r>
              <a:rPr lang="en-US" dirty="0" smtClean="0"/>
              <a:t> MPS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Spoofax</a:t>
            </a:r>
            <a:endParaRPr lang="en-US" dirty="0" smtClean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>
              <a:ea typeface="+mn-ea"/>
            </a:endParaRP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>
                <a:ea typeface="+mn-ea"/>
              </a:rPr>
              <a:t>More</a:t>
            </a:r>
            <a:r>
              <a:rPr lang="en-US" dirty="0" smtClean="0"/>
              <a:t> and more literature, a dedicated Intl. conference (ACM SLE</a:t>
            </a:r>
            <a:r>
              <a:rPr lang="en-US" dirty="0"/>
              <a:t>, cf. http://</a:t>
            </a:r>
            <a:r>
              <a:rPr lang="en-US" dirty="0" err="1" smtClean="0"/>
              <a:t>www.sleconf.org</a:t>
            </a:r>
            <a:r>
              <a:rPr lang="en-US" dirty="0" smtClean="0"/>
              <a:t>)…</a:t>
            </a:r>
            <a:endParaRPr lang="en-US" dirty="0"/>
          </a:p>
        </p:txBody>
      </p:sp>
      <p:sp>
        <p:nvSpPr>
          <p:cNvPr id="6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4</a:t>
            </a:fld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67544" y="5229200"/>
            <a:ext cx="8150994" cy="6463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J. Whittle, J. Hutchinson,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and M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Rouncefield</a:t>
            </a:r>
            <a:r>
              <a:rPr lang="fr-FR" dirty="0">
                <a:solidFill>
                  <a:srgbClr val="000000"/>
                </a:solidFill>
                <a:cs typeface="Arial"/>
              </a:rPr>
              <a:t>, “</a:t>
            </a:r>
            <a:r>
              <a:rPr lang="fr-FR" i="1" dirty="0">
                <a:solidFill>
                  <a:srgbClr val="000000"/>
                </a:solidFill>
                <a:cs typeface="Arial"/>
              </a:rPr>
              <a:t>The </a:t>
            </a:r>
            <a:r>
              <a:rPr lang="fr-FR" i="1" dirty="0" smtClean="0">
                <a:solidFill>
                  <a:srgbClr val="000000"/>
                </a:solidFill>
                <a:cs typeface="Arial"/>
              </a:rPr>
              <a:t>State of </a:t>
            </a:r>
            <a:r>
              <a:rPr lang="fr-FR" i="1" dirty="0">
                <a:solidFill>
                  <a:srgbClr val="000000"/>
                </a:solidFill>
                <a:cs typeface="Arial"/>
              </a:rPr>
              <a:t>Practice in Model-</a:t>
            </a:r>
            <a:r>
              <a:rPr lang="fr-FR" i="1" dirty="0" err="1" smtClean="0">
                <a:solidFill>
                  <a:srgbClr val="000000"/>
                </a:solidFill>
                <a:cs typeface="Arial"/>
              </a:rPr>
              <a:t>Driven</a:t>
            </a:r>
            <a:r>
              <a:rPr lang="fr-FR" i="1" dirty="0" smtClean="0">
                <a:solidFill>
                  <a:srgbClr val="000000"/>
                </a:solidFill>
                <a:cs typeface="Arial"/>
              </a:rPr>
              <a:t> Engineering</a:t>
            </a:r>
            <a:r>
              <a:rPr lang="fr-FR" dirty="0">
                <a:solidFill>
                  <a:srgbClr val="000000"/>
                </a:solidFill>
                <a:cs typeface="Arial"/>
              </a:rPr>
              <a:t>,” IEEE Software, vol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. 31</a:t>
            </a:r>
            <a:r>
              <a:rPr lang="fr-FR" dirty="0">
                <a:solidFill>
                  <a:srgbClr val="000000"/>
                </a:solidFill>
                <a:cs typeface="Arial"/>
              </a:rPr>
              <a:t>, no. 3, 2014, pp. 79–85.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23528" y="126876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"A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clear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 challenge,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then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,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is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 how to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integrate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 multiple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DSLs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."</a:t>
            </a:r>
            <a:endParaRPr lang="fr-FR" sz="5600" b="1" i="1" dirty="0">
              <a:solidFill>
                <a:srgbClr val="000000"/>
              </a:solidFill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1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712968" cy="648072"/>
          </a:xfrm>
        </p:spPr>
        <p:txBody>
          <a:bodyPr/>
          <a:lstStyle/>
          <a:p>
            <a:r>
              <a:rPr lang="en-US" dirty="0" smtClean="0"/>
              <a:t>Multiplication of DSLs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653136"/>
            <a:ext cx="4968552" cy="936104"/>
          </a:xfrm>
        </p:spPr>
        <p:txBody>
          <a:bodyPr>
            <a:noAutofit/>
          </a:bodyPr>
          <a:lstStyle/>
          <a:p>
            <a:pPr marL="0" indent="0" algn="r">
              <a:lnSpc>
                <a:spcPct val="120000"/>
              </a:lnSpc>
            </a:pPr>
            <a:r>
              <a:rPr lang="en-US" sz="2800" b="1" dirty="0"/>
              <a:t>Increasing number of</a:t>
            </a:r>
          </a:p>
          <a:p>
            <a:pPr marL="0" indent="0" algn="r">
              <a:lnSpc>
                <a:spcPct val="120000"/>
              </a:lnSpc>
            </a:pPr>
            <a:r>
              <a:rPr lang="en-US" sz="2800" b="1" dirty="0"/>
              <a:t>s</a:t>
            </a:r>
            <a:r>
              <a:rPr lang="en-US" sz="2800" b="1" dirty="0" smtClean="0"/>
              <a:t>takeholders and </a:t>
            </a:r>
          </a:p>
          <a:p>
            <a:pPr marL="0" indent="0" algn="r">
              <a:lnSpc>
                <a:spcPct val="120000"/>
              </a:lnSpc>
            </a:pPr>
            <a:r>
              <a:rPr lang="en-US" sz="2800" b="1" dirty="0" smtClean="0"/>
              <a:t>concerns</a:t>
            </a:r>
          </a:p>
        </p:txBody>
      </p:sp>
      <p:sp>
        <p:nvSpPr>
          <p:cNvPr id="6" name="Slide Number Placeholder 3"/>
          <p:cNvSpPr>
            <a:spLocks noGrp="1"/>
          </p:cNvSpPr>
          <p:nvPr/>
        </p:nvSpPr>
        <p:spPr bwMode="white">
          <a:xfrm>
            <a:off x="8603972" y="6525344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6" y="1412776"/>
            <a:ext cx="3492500" cy="2247900"/>
          </a:xfrm>
          <a:prstGeom prst="rect">
            <a:avLst/>
          </a:prstGeom>
        </p:spPr>
      </p:pic>
      <p:sp>
        <p:nvSpPr>
          <p:cNvPr id="7" name="Espace réservé du contenu 4"/>
          <p:cNvSpPr txBox="1">
            <a:spLocks/>
          </p:cNvSpPr>
          <p:nvPr/>
        </p:nvSpPr>
        <p:spPr>
          <a:xfrm>
            <a:off x="2779007" y="987748"/>
            <a:ext cx="4104457" cy="929084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25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38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516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64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lnSpc>
                <a:spcPct val="120000"/>
              </a:lnSpc>
            </a:pPr>
            <a:r>
              <a:rPr lang="en-US" sz="2800" b="1" dirty="0" smtClean="0"/>
              <a:t>Increasing number of</a:t>
            </a:r>
          </a:p>
          <a:p>
            <a:pPr marL="0" indent="0">
              <a:lnSpc>
                <a:spcPct val="120000"/>
              </a:lnSpc>
            </a:pPr>
            <a:r>
              <a:rPr lang="en-US" sz="2800" b="1" dirty="0" smtClean="0"/>
              <a:t>application domains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789040"/>
            <a:ext cx="3178583" cy="2376264"/>
          </a:xfrm>
          <a:prstGeom prst="rect">
            <a:avLst/>
          </a:prstGeom>
        </p:spPr>
      </p:pic>
      <p:sp>
        <p:nvSpPr>
          <p:cNvPr id="8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mtClean="0">
                <a:solidFill>
                  <a:srgbClr val="000000"/>
                </a:solidFill>
                <a:latin typeface="Helvetica Neue"/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Imag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25" y="871588"/>
            <a:ext cx="744862" cy="85745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17" y="3530261"/>
            <a:ext cx="680354" cy="808774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911" y="201397"/>
            <a:ext cx="820812" cy="96244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302" y="3753718"/>
            <a:ext cx="713565" cy="833891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704" y="605299"/>
            <a:ext cx="820812" cy="96244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5517232"/>
            <a:ext cx="604788" cy="70440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512" y="1988840"/>
            <a:ext cx="538803" cy="928971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855" y="5047321"/>
            <a:ext cx="651716" cy="83671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0352" y="5162622"/>
            <a:ext cx="786658" cy="786658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0756" y="2295424"/>
            <a:ext cx="715565" cy="71556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6050" y="2118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4" grpId="0" animBg="1"/>
      <p:bldP spid="16" grpId="0" animBg="1"/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z="2000">
                <a:solidFill>
                  <a:srgbClr val="000000"/>
                </a:solidFill>
                <a:latin typeface="Helvetica Neue"/>
              </a:rPr>
              <a:pPr>
                <a:defRPr/>
              </a:pPr>
              <a:t>7</a:t>
            </a:fld>
            <a:endParaRPr lang="en-US" sz="200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834" y="239354"/>
            <a:ext cx="1298045" cy="860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47" y="5550812"/>
            <a:ext cx="1822703" cy="96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88" y="4013511"/>
            <a:ext cx="1356361" cy="782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747" y="5302334"/>
            <a:ext cx="1265766" cy="12657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228" y="1201254"/>
            <a:ext cx="1359390" cy="8181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405" y="320694"/>
            <a:ext cx="1481872" cy="8100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715" y="1018577"/>
            <a:ext cx="1511538" cy="9113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792" y="2527570"/>
            <a:ext cx="1518919" cy="1059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4167" y="4087199"/>
            <a:ext cx="1367027" cy="8541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77" y="2568279"/>
            <a:ext cx="1867423" cy="684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6955" y="5745691"/>
            <a:ext cx="1417658" cy="1020170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24975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Globalization</a:t>
            </a:r>
            <a:r>
              <a:rPr lang="fr-FR" dirty="0" smtClean="0"/>
              <a:t> of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8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980728"/>
            <a:ext cx="8208912" cy="5256584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Context: new emerging DSML in </a:t>
            </a:r>
            <a:r>
              <a:rPr lang="en-US" kern="0" dirty="0">
                <a:solidFill>
                  <a:srgbClr val="4E8FD3"/>
                </a:solidFill>
                <a:latin typeface="Arial"/>
                <a:ea typeface="ＭＳ Ｐゴシック"/>
                <a:cs typeface="Arial"/>
              </a:rPr>
              <a:t>open world</a:t>
            </a:r>
            <a:r>
              <a:rPr lang="en-US" i="1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 smtClean="0">
                <a:solidFill>
                  <a:srgbClr val="808080"/>
                </a:solidFill>
                <a:latin typeface="Arial"/>
                <a:cs typeface="Arial"/>
              </a:rPr>
              <a:t>impossible </a:t>
            </a:r>
            <a:r>
              <a:rPr lang="en-US" i="1" kern="0" dirty="0" smtClean="0">
                <a:solidFill>
                  <a:srgbClr val="808080"/>
                </a:solidFill>
                <a:latin typeface="Arial"/>
                <a:cs typeface="Arial"/>
              </a:rPr>
              <a:t>a priori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cs typeface="Arial"/>
              </a:rPr>
              <a:t>unification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 smtClean="0">
                <a:solidFill>
                  <a:srgbClr val="808080"/>
                </a:solidFill>
                <a:latin typeface="Arial"/>
                <a:cs typeface="Arial"/>
              </a:rPr>
              <a:t>require </a:t>
            </a:r>
            <a:r>
              <a:rPr lang="en-US" i="1" kern="0" dirty="0" smtClean="0">
                <a:solidFill>
                  <a:srgbClr val="808080"/>
                </a:solidFill>
                <a:latin typeface="Arial"/>
                <a:cs typeface="Arial"/>
              </a:rPr>
              <a:t>a posteriori</a:t>
            </a:r>
            <a:r>
              <a:rPr lang="en-US" b="1" kern="0" dirty="0" smtClean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cs typeface="Arial"/>
              </a:rPr>
              <a:t>globalization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Objective</a:t>
            </a:r>
            <a:r>
              <a:rPr lang="en-US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: socio-technical coordination to support interactions across different system aspects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  <a:latin typeface="Arial"/>
                <a:cs typeface="Arial"/>
              </a:rPr>
              <a:t>Language-based support </a:t>
            </a:r>
            <a:r>
              <a:rPr lang="en-US" kern="0" dirty="0" smtClean="0">
                <a:solidFill>
                  <a:srgbClr val="1C4672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for technical integration </a:t>
            </a:r>
            <a:r>
              <a:rPr lang="en-US" kern="0" dirty="0">
                <a:solidFill>
                  <a:srgbClr val="808080"/>
                </a:solidFill>
                <a:latin typeface="Arial"/>
                <a:cs typeface="Arial"/>
              </a:rPr>
              <a:t>of multiples domains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 smtClean="0">
                <a:solidFill>
                  <a:srgbClr val="808080"/>
                </a:solidFill>
                <a:latin typeface="Arial"/>
                <a:cs typeface="Arial"/>
              </a:rPr>
              <a:t>Language</a:t>
            </a:r>
            <a:r>
              <a:rPr lang="en-US" kern="0" dirty="0">
                <a:solidFill>
                  <a:srgbClr val="808080"/>
                </a:solidFill>
                <a:latin typeface="Arial"/>
                <a:cs typeface="Arial"/>
              </a:rPr>
              <a:t>-based support </a:t>
            </a:r>
            <a:r>
              <a:rPr lang="en-US" kern="0" dirty="0">
                <a:solidFill>
                  <a:srgbClr val="4E8FD3"/>
                </a:solidFill>
                <a:latin typeface="Arial"/>
                <a:cs typeface="Arial"/>
              </a:rPr>
              <a:t>for social </a:t>
            </a:r>
            <a:r>
              <a:rPr lang="en-US" kern="0" dirty="0" smtClean="0">
                <a:solidFill>
                  <a:srgbClr val="4E8FD3"/>
                </a:solidFill>
                <a:latin typeface="Arial"/>
                <a:cs typeface="Arial"/>
              </a:rPr>
              <a:t>translucence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Community: the GEMOC initiative (cf. http://</a:t>
            </a:r>
            <a:r>
              <a:rPr lang="en-US" kern="0" dirty="0" err="1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gemoc.org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)</a:t>
            </a:r>
            <a:endParaRPr lang="en-US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03647" y="5118694"/>
            <a:ext cx="7200801" cy="7386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sz="1400" i="1" dirty="0" err="1">
                <a:solidFill>
                  <a:srgbClr val="000000"/>
                </a:solidFill>
              </a:rPr>
              <a:t>Globalizing</a:t>
            </a:r>
            <a:r>
              <a:rPr lang="fr-FR" sz="1400" i="1" dirty="0">
                <a:solidFill>
                  <a:srgbClr val="000000"/>
                </a:solidFill>
              </a:rPr>
              <a:t> Domain-</a:t>
            </a:r>
            <a:r>
              <a:rPr lang="fr-FR" sz="1400" i="1" dirty="0" err="1">
                <a:solidFill>
                  <a:srgbClr val="000000"/>
                </a:solidFill>
              </a:rPr>
              <a:t>Specific</a:t>
            </a:r>
            <a:r>
              <a:rPr lang="fr-FR" sz="1400" i="1" dirty="0">
                <a:solidFill>
                  <a:srgbClr val="000000"/>
                </a:solidFill>
              </a:rPr>
              <a:t> </a:t>
            </a:r>
            <a:r>
              <a:rPr lang="fr-FR" sz="1400" i="1" dirty="0" err="1">
                <a:solidFill>
                  <a:srgbClr val="000000"/>
                </a:solidFill>
              </a:rPr>
              <a:t>Languages</a:t>
            </a:r>
            <a:r>
              <a:rPr lang="fr-FR" sz="1400" dirty="0" smtClean="0">
                <a:solidFill>
                  <a:srgbClr val="000000"/>
                </a:solidFill>
                <a:cs typeface="Arial"/>
              </a:rPr>
              <a:t>,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" </a:t>
            </a:r>
            <a:r>
              <a:rPr lang="fr-FR" sz="1400" dirty="0">
                <a:solidFill>
                  <a:srgbClr val="000000"/>
                </a:solidFill>
              </a:rPr>
              <a:t>Combemale, B., Cheng, B.H.C., France, R.B., </a:t>
            </a:r>
            <a:r>
              <a:rPr lang="fr-FR" sz="1400" dirty="0" err="1">
                <a:solidFill>
                  <a:srgbClr val="000000"/>
                </a:solidFill>
              </a:rPr>
              <a:t>Jézéquel</a:t>
            </a:r>
            <a:r>
              <a:rPr lang="fr-FR" sz="1400" dirty="0">
                <a:solidFill>
                  <a:srgbClr val="000000"/>
                </a:solidFill>
              </a:rPr>
              <a:t>, J.-M., </a:t>
            </a:r>
            <a:r>
              <a:rPr lang="fr-FR" sz="1400" dirty="0" err="1">
                <a:solidFill>
                  <a:srgbClr val="000000"/>
                </a:solidFill>
              </a:rPr>
              <a:t>Rumpe</a:t>
            </a:r>
            <a:r>
              <a:rPr lang="fr-FR" sz="1400" dirty="0">
                <a:solidFill>
                  <a:srgbClr val="000000"/>
                </a:solidFill>
              </a:rPr>
              <a:t>, B. (</a:t>
            </a:r>
            <a:r>
              <a:rPr lang="fr-FR" sz="1400" dirty="0" err="1">
                <a:solidFill>
                  <a:srgbClr val="000000"/>
                </a:solidFill>
              </a:rPr>
              <a:t>Eds</a:t>
            </a:r>
            <a:r>
              <a:rPr lang="fr-FR" sz="1400" dirty="0">
                <a:solidFill>
                  <a:srgbClr val="000000"/>
                </a:solidFill>
              </a:rPr>
              <a:t>.</a:t>
            </a:r>
            <a:r>
              <a:rPr lang="fr-FR" sz="1400" dirty="0" smtClean="0">
                <a:solidFill>
                  <a:srgbClr val="000000"/>
                </a:solidFill>
              </a:rPr>
              <a:t>). </a:t>
            </a:r>
            <a:r>
              <a:rPr lang="fr-FR" sz="1400" dirty="0">
                <a:solidFill>
                  <a:srgbClr val="000000"/>
                </a:solidFill>
              </a:rPr>
              <a:t>Springer, </a:t>
            </a:r>
            <a:r>
              <a:rPr lang="fr-FR" sz="1400" dirty="0" err="1" smtClean="0">
                <a:solidFill>
                  <a:srgbClr val="000000"/>
                </a:solidFill>
              </a:rPr>
              <a:t>Programming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>
                <a:solidFill>
                  <a:srgbClr val="000000"/>
                </a:solidFill>
              </a:rPr>
              <a:t>and Software Engineering, Vol. </a:t>
            </a:r>
            <a:r>
              <a:rPr lang="fr-FR" sz="1400" dirty="0" smtClean="0">
                <a:solidFill>
                  <a:srgbClr val="000000"/>
                </a:solidFill>
              </a:rPr>
              <a:t>9400, 2015. </a:t>
            </a:r>
            <a:endParaRPr lang="fr-FR" sz="14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078044"/>
            <a:ext cx="527058" cy="799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93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GEMOC Initiative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9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8"/>
            <a:ext cx="8559640" cy="4896544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/>
            <a:r>
              <a:rPr lang="en-US" sz="2800" ker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An open and international initiative to</a:t>
            </a:r>
          </a:p>
          <a:p>
            <a:pPr lvl="1" defTabSz="914400">
              <a:buClr>
                <a:srgbClr val="E1001A"/>
              </a:buClr>
              <a:buFont typeface="Arial"/>
              <a:buChar char="•"/>
            </a:pPr>
            <a:r>
              <a:rPr lang="en-US" sz="2400" kern="0" dirty="0">
                <a:solidFill>
                  <a:srgbClr val="808080"/>
                </a:solidFill>
                <a:latin typeface="Arial"/>
                <a:cs typeface="Arial"/>
              </a:rPr>
              <a:t>coordinate (between members)</a:t>
            </a:r>
          </a:p>
          <a:p>
            <a:pPr lvl="1" defTabSz="914400">
              <a:buClr>
                <a:srgbClr val="E1001A"/>
              </a:buClr>
              <a:buFont typeface="Arial"/>
              <a:buChar char="•"/>
            </a:pPr>
            <a:r>
              <a:rPr lang="en-US" sz="2400" kern="0" dirty="0">
                <a:solidFill>
                  <a:srgbClr val="808080"/>
                </a:solidFill>
                <a:latin typeface="Arial"/>
                <a:cs typeface="Arial"/>
              </a:rPr>
              <a:t>disseminate (on behalf the members)</a:t>
            </a:r>
          </a:p>
          <a:p>
            <a:r>
              <a:rPr lang="en-US" sz="2800" ker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worldwide R&amp;D efforts</a:t>
            </a:r>
          </a:p>
          <a:p>
            <a:pPr>
              <a:lnSpc>
                <a:spcPct val="100000"/>
              </a:lnSpc>
            </a:pPr>
            <a:r>
              <a:rPr lang="en-US" sz="2800" i="1" ker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on the globalization of modeling languages</a:t>
            </a:r>
          </a:p>
          <a:p>
            <a:endParaRPr lang="en-US" ker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algn="ctr"/>
            <a:r>
              <a:rPr lang="en-US" sz="2800" ker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http://gemoc.org</a:t>
            </a:r>
          </a:p>
          <a:p>
            <a:pPr algn="ctr"/>
            <a:r>
              <a:rPr lang="en-US" sz="2800" ker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@</a:t>
            </a:r>
            <a:r>
              <a:rPr lang="en-US" sz="2800" kern="0" err="1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gemocinitiative</a:t>
            </a:r>
            <a:endParaRPr lang="en-US" sz="2800" ker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0</TotalTime>
  <Words>891</Words>
  <Application>Microsoft Macintosh PowerPoint</Application>
  <PresentationFormat>Bildschirmpräsentation (4:3)</PresentationFormat>
  <Paragraphs>160</Paragraphs>
  <Slides>19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15</vt:i4>
      </vt:variant>
      <vt:variant>
        <vt:lpstr>Folientitel</vt:lpstr>
      </vt:variant>
      <vt:variant>
        <vt:i4>19</vt:i4>
      </vt:variant>
    </vt:vector>
  </HeadingPairs>
  <TitlesOfParts>
    <vt:vector size="44" baseType="lpstr">
      <vt:lpstr>Abadi MT Condensed Extra Bold</vt:lpstr>
      <vt:lpstr>Arial Rounded MT Bold</vt:lpstr>
      <vt:lpstr>Avenir Roman</vt:lpstr>
      <vt:lpstr>Calibri</vt:lpstr>
      <vt:lpstr>Helvetica Neue</vt:lpstr>
      <vt:lpstr>Helvetica Neue Light</vt:lpstr>
      <vt:lpstr>Lucida Grande</vt:lpstr>
      <vt:lpstr>ＭＳ Ｐゴシック</vt:lpstr>
      <vt:lpstr>ヒラギノ角ゴ ProN W3</vt:lpstr>
      <vt:lpstr>Arial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PowerPoint-Präsentation</vt:lpstr>
      <vt:lpstr>PowerPoint-Präsentation</vt:lpstr>
      <vt:lpstr>Software Language Engineering (SLE)</vt:lpstr>
      <vt:lpstr>PowerPoint-Präsentation</vt:lpstr>
      <vt:lpstr>Multiplication of DSLs</vt:lpstr>
      <vt:lpstr>PowerPoint-Präsentation</vt:lpstr>
      <vt:lpstr>PowerPoint-Präsentation</vt:lpstr>
      <vt:lpstr>Globalization of Modeling Language</vt:lpstr>
      <vt:lpstr>The GEMOC Initiative</vt:lpstr>
      <vt:lpstr>The GEMOC Community</vt:lpstr>
      <vt:lpstr>The GEMOC Website</vt:lpstr>
      <vt:lpstr>The GEMOC Events</vt:lpstr>
      <vt:lpstr>The GEMOC Studio</vt:lpstr>
      <vt:lpstr>PowerPoint-Präsentation</vt:lpstr>
      <vt:lpstr>Breathe Life Into Your Designer!</vt:lpstr>
      <vt:lpstr>PowerPoint-Präsentation</vt:lpstr>
      <vt:lpstr>PowerPoint-Präsentation</vt:lpstr>
      <vt:lpstr>PowerPoint-Präsentation</vt:lpstr>
      <vt:lpstr>Behavioral Model Coordination</vt:lpstr>
    </vt:vector>
  </TitlesOfParts>
  <Manager/>
  <Company>INRIA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Microsoft Office-Anwender</cp:lastModifiedBy>
  <cp:revision>2163</cp:revision>
  <cp:lastPrinted>2017-03-02T11:05:18Z</cp:lastPrinted>
  <dcterms:created xsi:type="dcterms:W3CDTF">2014-09-08T10:04:47Z</dcterms:created>
  <dcterms:modified xsi:type="dcterms:W3CDTF">2017-03-28T12:43:15Z</dcterms:modified>
  <cp:category/>
</cp:coreProperties>
</file>